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7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0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8E0AC63-4100-40CA-B2D5-1EEEFE16963C}"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FE4F-5327-42D8-84AA-199D6C86D6EE}"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0AC63-4100-40CA-B2D5-1EEEFE16963C}"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0AC63-4100-40CA-B2D5-1EEEFE16963C}" type="datetimeFigureOut">
              <a:rPr lang="en-US" smtClean="0"/>
              <a:t>11/16/2015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0AC63-4100-40CA-B2D5-1EEEFE16963C}"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E0AC63-4100-40CA-B2D5-1EEEFE16963C}"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FE4F-5327-42D8-84AA-199D6C86D6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E0AC63-4100-40CA-B2D5-1EEEFE16963C}"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E0AC63-4100-40CA-B2D5-1EEEFE16963C}" type="datetimeFigureOut">
              <a:rPr lang="en-US" smtClean="0"/>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E0AC63-4100-40CA-B2D5-1EEEFE16963C}"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0AC63-4100-40CA-B2D5-1EEEFE16963C}" type="datetimeFigureOut">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2FE4F-5327-42D8-84AA-199D6C86D6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E0AC63-4100-40CA-B2D5-1EEEFE16963C}"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2FE4F-5327-42D8-84AA-199D6C86D6EE}"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8E0AC63-4100-40CA-B2D5-1EEEFE16963C}" type="datetimeFigureOut">
              <a:rPr lang="en-US" smtClean="0"/>
              <a:t>11/16/2015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242FE4F-5327-42D8-84AA-199D6C86D6E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8E0AC63-4100-40CA-B2D5-1EEEFE16963C}" type="datetimeFigureOut">
              <a:rPr lang="en-US" smtClean="0"/>
              <a:t>11/16/2015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42FE4F-5327-42D8-84AA-199D6C86D6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BP Oil Spill and its aftermath, explored through art. </a:t>
            </a:r>
            <a:endParaRPr lang="en-US" dirty="0"/>
          </a:p>
        </p:txBody>
      </p:sp>
      <p:sp>
        <p:nvSpPr>
          <p:cNvPr id="3" name="Subtitle 2"/>
          <p:cNvSpPr>
            <a:spLocks noGrp="1"/>
          </p:cNvSpPr>
          <p:nvPr>
            <p:ph type="subTitle" idx="1"/>
          </p:nvPr>
        </p:nvSpPr>
        <p:spPr/>
        <p:txBody>
          <a:bodyPr/>
          <a:lstStyle/>
          <a:p>
            <a:r>
              <a:rPr lang="en-US" dirty="0" smtClean="0"/>
              <a:t>Mrs. Stahl- Marine Science Honors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http://spirittrainchronicles.com/2013/02/</a:t>
            </a:r>
            <a:endParaRPr lang="en-US" sz="3600" dirty="0"/>
          </a:p>
        </p:txBody>
      </p:sp>
      <p:pic>
        <p:nvPicPr>
          <p:cNvPr id="32770" name="Picture 2" descr="http://www.csmonitor.com/var/ezflow_site/storage/images/media/content/2013/0223/0223-bp-oil-spill-trial.jpg/15097173-1-eng-US/0223-bp-oil-spill-trial.jpg_full_600.jpg"/>
          <p:cNvPicPr>
            <a:picLocks noChangeAspect="1" noChangeArrowheads="1"/>
          </p:cNvPicPr>
          <p:nvPr/>
        </p:nvPicPr>
        <p:blipFill>
          <a:blip r:embed="rId2" cstate="print"/>
          <a:srcRect/>
          <a:stretch>
            <a:fillRect/>
          </a:stretch>
        </p:blipFill>
        <p:spPr bwMode="auto">
          <a:xfrm>
            <a:off x="0" y="1447801"/>
            <a:ext cx="9144000" cy="5410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http://www.latimes.com/entertainment/movies/moviesnow/la-et-mn-bp-oil-spill-movies-20140820-story.html</a:t>
            </a:r>
            <a:endParaRPr lang="en-US" sz="2400" dirty="0"/>
          </a:p>
        </p:txBody>
      </p:sp>
      <p:pic>
        <p:nvPicPr>
          <p:cNvPr id="33794" name="Picture 2" descr="http://www.trbimg.com/img-53f534ba/turbine/la-et-mn-bp-oil-spill-movies-20140820"/>
          <p:cNvPicPr>
            <a:picLocks noChangeAspect="1" noChangeArrowheads="1"/>
          </p:cNvPicPr>
          <p:nvPr/>
        </p:nvPicPr>
        <p:blipFill>
          <a:blip r:embed="rId2" cstate="print"/>
          <a:srcRect/>
          <a:stretch>
            <a:fillRect/>
          </a:stretch>
        </p:blipFill>
        <p:spPr bwMode="auto">
          <a:xfrm>
            <a:off x="0" y="1447800"/>
            <a:ext cx="9144000" cy="5429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http://www.fcmlaw.com/blog/file-a-bp-oil-spill-claim-before-the-deadline/</a:t>
            </a:r>
            <a:endParaRPr lang="en-US" sz="3200" dirty="0"/>
          </a:p>
        </p:txBody>
      </p:sp>
      <p:pic>
        <p:nvPicPr>
          <p:cNvPr id="34818" name="Picture 2" descr="http://www.fcmlaw.com/wp-content/uploads/2013/04/bp_oil_leak.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http://www.theguardian.com/environment/2013/oct/15/bp-oil-spill-halliburton-manager-guilty-destroying-evidence</a:t>
            </a:r>
            <a:endParaRPr lang="en-US" sz="2000" dirty="0"/>
          </a:p>
        </p:txBody>
      </p:sp>
      <p:sp>
        <p:nvSpPr>
          <p:cNvPr id="35842" name="AutoShape 2" descr="BP oil spi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BP oil spi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http://static.guim.co.uk/sys-images/Guardian/Pix/pictures/2011/4/12/1302647474657/BP-oil-spill-007.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http://dailybail.com/home/report-gulf-oil-spill-was-much-worse-than-bp-admitted.html</a:t>
            </a:r>
            <a:endParaRPr lang="en-US" sz="2800" dirty="0"/>
          </a:p>
        </p:txBody>
      </p:sp>
      <p:pic>
        <p:nvPicPr>
          <p:cNvPr id="36866" name="Picture 2" descr="http://dailybail.com/storage/bp-gulf-oil-spill-2.jpg?__SQUARESPACE_CACHEVERSION=1367348389169"/>
          <p:cNvPicPr>
            <a:picLocks noChangeAspect="1" noChangeArrowheads="1"/>
          </p:cNvPicPr>
          <p:nvPr/>
        </p:nvPicPr>
        <p:blipFill>
          <a:blip r:embed="rId2" cstate="print"/>
          <a:srcRect/>
          <a:stretch>
            <a:fillRect/>
          </a:stretch>
        </p:blipFill>
        <p:spPr bwMode="auto">
          <a:xfrm>
            <a:off x="0" y="1447800"/>
            <a:ext cx="9144000" cy="542974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http://www.livescience.com/23126-bacteria-sucked-up-200-000-tons-of-oil-after-bp-spill.html</a:t>
            </a:r>
            <a:endParaRPr lang="en-US" sz="2400" dirty="0"/>
          </a:p>
        </p:txBody>
      </p:sp>
      <p:pic>
        <p:nvPicPr>
          <p:cNvPr id="37890" name="Picture 2" descr="http://i.livescience.com/images/i/000/030/992/i02/microbes-deepwater-111006.jpg?1347543705"/>
          <p:cNvPicPr>
            <a:picLocks noChangeAspect="1" noChangeArrowheads="1"/>
          </p:cNvPicPr>
          <p:nvPr/>
        </p:nvPicPr>
        <p:blipFill>
          <a:blip r:embed="rId2" cstate="print"/>
          <a:srcRect/>
          <a:stretch>
            <a:fillRect/>
          </a:stretch>
        </p:blipFill>
        <p:spPr bwMode="auto">
          <a:xfrm>
            <a:off x="0" y="1447800"/>
            <a:ext cx="9144000" cy="5429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http://www.treehugger.com/slideshows/ocean-conservation/daniel-beltras-amazing-photos-see-the-bp-oil-spill-like-never-before/page/10/</a:t>
            </a:r>
            <a:endParaRPr lang="en-US" sz="2400" dirty="0"/>
          </a:p>
        </p:txBody>
      </p:sp>
      <p:pic>
        <p:nvPicPr>
          <p:cNvPr id="38914" name="Picture 2" descr="BP Horizon Deep Water oil disaster - adding some highly toxic detergent to the oil spill.....: "/>
          <p:cNvPicPr>
            <a:picLocks noChangeAspect="1" noChangeArrowheads="1"/>
          </p:cNvPicPr>
          <p:nvPr/>
        </p:nvPicPr>
        <p:blipFill>
          <a:blip r:embed="rId2" cstate="print"/>
          <a:srcRect/>
          <a:stretch>
            <a:fillRect/>
          </a:stretch>
        </p:blipFill>
        <p:spPr bwMode="auto">
          <a:xfrm>
            <a:off x="0" y="1371600"/>
            <a:ext cx="9144000" cy="54863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https://www.pinterest.com/pin/11610911509343824/</a:t>
            </a:r>
            <a:endParaRPr lang="en-US" sz="2800" dirty="0"/>
          </a:p>
        </p:txBody>
      </p:sp>
      <p:pic>
        <p:nvPicPr>
          <p:cNvPr id="39938" name="Picture 2" descr="Awesome oil rig painting. Great idea for a social comment painting: "/>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https://www.pinterest.com/pin/117515871497971907/</a:t>
            </a:r>
            <a:endParaRPr lang="en-US" sz="2400" dirty="0"/>
          </a:p>
        </p:txBody>
      </p:sp>
      <p:pic>
        <p:nvPicPr>
          <p:cNvPr id="40962" name="Picture 2" descr="No more oil spills - no drilling in the Arctic!     Thanks to Live for the creativity.    www.savethearctic.org: "/>
          <p:cNvPicPr>
            <a:picLocks noChangeAspect="1" noChangeArrowheads="1"/>
          </p:cNvPicPr>
          <p:nvPr/>
        </p:nvPicPr>
        <p:blipFill>
          <a:blip r:embed="rId2" cstate="print"/>
          <a:srcRect/>
          <a:stretch>
            <a:fillRect/>
          </a:stretch>
        </p:blipFill>
        <p:spPr bwMode="auto">
          <a:xfrm>
            <a:off x="0" y="1447801"/>
            <a:ext cx="9144000" cy="541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Recreate your own painting</a:t>
            </a:r>
            <a:endParaRPr lang="en-US" dirty="0"/>
          </a:p>
        </p:txBody>
      </p:sp>
      <p:sp>
        <p:nvSpPr>
          <p:cNvPr id="3" name="Content Placeholder 2"/>
          <p:cNvSpPr>
            <a:spLocks noGrp="1"/>
          </p:cNvSpPr>
          <p:nvPr>
            <p:ph idx="1"/>
          </p:nvPr>
        </p:nvSpPr>
        <p:spPr/>
        <p:txBody>
          <a:bodyPr/>
          <a:lstStyle/>
          <a:p>
            <a:r>
              <a:rPr lang="en-US" dirty="0" smtClean="0"/>
              <a:t>Students are to create a painting representing the oil spill, how they see it. The painting must be on a large canvas (11 X 18 is optimal, but any size could work). The goal is to allow the students to express themselves in how they see the oil spill after being exposed to a variety of mediums. The rubric below will be used to grade the piece.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Content Placeholder 2"/>
          <p:cNvSpPr>
            <a:spLocks noGrp="1"/>
          </p:cNvSpPr>
          <p:nvPr>
            <p:ph idx="1"/>
          </p:nvPr>
        </p:nvSpPr>
        <p:spPr/>
        <p:txBody>
          <a:bodyPr/>
          <a:lstStyle/>
          <a:p>
            <a:r>
              <a:rPr lang="en-US" dirty="0" smtClean="0"/>
              <a:t>Students will look at a series of photos and paintings presented via PowerPoint of the disaster. The students will view each piece of artwork several times; choosing two that connect with them and complete the art reflection. </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for painting</a:t>
            </a:r>
            <a:endParaRPr lang="en-US" dirty="0"/>
          </a:p>
        </p:txBody>
      </p:sp>
      <p:graphicFrame>
        <p:nvGraphicFramePr>
          <p:cNvPr id="5" name="Table 4"/>
          <p:cNvGraphicFramePr>
            <a:graphicFrameLocks noGrp="1"/>
          </p:cNvGraphicFramePr>
          <p:nvPr/>
        </p:nvGraphicFramePr>
        <p:xfrm>
          <a:off x="0" y="1523999"/>
          <a:ext cx="9144000" cy="5334002"/>
        </p:xfrm>
        <a:graphic>
          <a:graphicData uri="http://schemas.openxmlformats.org/drawingml/2006/table">
            <a:tbl>
              <a:tblPr/>
              <a:tblGrid>
                <a:gridCol w="1293541"/>
                <a:gridCol w="2497873"/>
                <a:gridCol w="1784194"/>
                <a:gridCol w="1694986"/>
                <a:gridCol w="1873406"/>
              </a:tblGrid>
              <a:tr h="193743">
                <a:tc>
                  <a:txBody>
                    <a:bodyPr/>
                    <a:lstStyle/>
                    <a:p>
                      <a:pPr marL="0" marR="0" algn="ctr">
                        <a:lnSpc>
                          <a:spcPct val="115000"/>
                        </a:lnSpc>
                        <a:spcBef>
                          <a:spcPts val="0"/>
                        </a:spcBef>
                        <a:spcAft>
                          <a:spcPts val="1000"/>
                        </a:spcAft>
                      </a:pPr>
                      <a:r>
                        <a:rPr lang="en-US" sz="1000" b="1">
                          <a:latin typeface="Times New Roman"/>
                          <a:ea typeface="Calibri"/>
                          <a:cs typeface="Times New Roman"/>
                        </a:rPr>
                        <a:t>CATEGORY </a:t>
                      </a:r>
                      <a:endParaRPr lang="en-US" sz="1000">
                        <a:latin typeface="Calibri"/>
                        <a:ea typeface="Calibri"/>
                        <a:cs typeface="Times New Roman"/>
                      </a:endParaRPr>
                    </a:p>
                  </a:txBody>
                  <a:tcPr marL="12590" marR="12590" marT="12590" marB="12590" anchor="b">
                    <a:lnL>
                      <a:noFill/>
                    </a:lnL>
                    <a:lnR>
                      <a:noFill/>
                    </a:lnR>
                    <a:lnT>
                      <a:noFill/>
                    </a:lnT>
                    <a:lnB>
                      <a:noFill/>
                    </a:lnB>
                    <a:solidFill>
                      <a:srgbClr val="FFFFF7"/>
                    </a:solidFill>
                  </a:tcPr>
                </a:tc>
                <a:tc>
                  <a:txBody>
                    <a:bodyPr/>
                    <a:lstStyle/>
                    <a:p>
                      <a:pPr marL="0" marR="0">
                        <a:lnSpc>
                          <a:spcPct val="115000"/>
                        </a:lnSpc>
                        <a:spcBef>
                          <a:spcPts val="0"/>
                        </a:spcBef>
                        <a:spcAft>
                          <a:spcPts val="1000"/>
                        </a:spcAft>
                      </a:pPr>
                      <a:r>
                        <a:rPr lang="en-US" sz="1000" b="1">
                          <a:latin typeface="Times New Roman"/>
                          <a:ea typeface="Calibri"/>
                          <a:cs typeface="Times New Roman"/>
                        </a:rPr>
                        <a:t>25 </a:t>
                      </a:r>
                      <a:endParaRPr lang="en-US" sz="1000">
                        <a:latin typeface="Calibri"/>
                        <a:ea typeface="Calibri"/>
                        <a:cs typeface="Times New Roman"/>
                      </a:endParaRPr>
                    </a:p>
                  </a:txBody>
                  <a:tcPr marL="12590" marR="12590" marT="12590" marB="12590" anchor="b">
                    <a:lnL>
                      <a:noFill/>
                    </a:lnL>
                    <a:lnR>
                      <a:noFill/>
                    </a:lnR>
                    <a:lnT>
                      <a:noFill/>
                    </a:lnT>
                    <a:lnB>
                      <a:noFill/>
                    </a:lnB>
                    <a:solidFill>
                      <a:srgbClr val="FFFFF7"/>
                    </a:solidFill>
                  </a:tcPr>
                </a:tc>
                <a:tc>
                  <a:txBody>
                    <a:bodyPr/>
                    <a:lstStyle/>
                    <a:p>
                      <a:pPr marL="0" marR="0">
                        <a:lnSpc>
                          <a:spcPct val="115000"/>
                        </a:lnSpc>
                        <a:spcBef>
                          <a:spcPts val="0"/>
                        </a:spcBef>
                        <a:spcAft>
                          <a:spcPts val="1000"/>
                        </a:spcAft>
                      </a:pPr>
                      <a:r>
                        <a:rPr lang="en-US" sz="1000" b="1">
                          <a:latin typeface="Times New Roman"/>
                          <a:ea typeface="Calibri"/>
                          <a:cs typeface="Times New Roman"/>
                        </a:rPr>
                        <a:t>21.5 </a:t>
                      </a:r>
                      <a:endParaRPr lang="en-US" sz="1000">
                        <a:latin typeface="Calibri"/>
                        <a:ea typeface="Calibri"/>
                        <a:cs typeface="Times New Roman"/>
                      </a:endParaRPr>
                    </a:p>
                  </a:txBody>
                  <a:tcPr marL="12590" marR="12590" marT="12590" marB="12590" anchor="b">
                    <a:lnL>
                      <a:noFill/>
                    </a:lnL>
                    <a:lnR>
                      <a:noFill/>
                    </a:lnR>
                    <a:lnT>
                      <a:noFill/>
                    </a:lnT>
                    <a:lnB>
                      <a:noFill/>
                    </a:lnB>
                    <a:solidFill>
                      <a:srgbClr val="FFFFF7"/>
                    </a:solidFill>
                  </a:tcPr>
                </a:tc>
                <a:tc>
                  <a:txBody>
                    <a:bodyPr/>
                    <a:lstStyle/>
                    <a:p>
                      <a:pPr marL="0" marR="0">
                        <a:lnSpc>
                          <a:spcPct val="115000"/>
                        </a:lnSpc>
                        <a:spcBef>
                          <a:spcPts val="0"/>
                        </a:spcBef>
                        <a:spcAft>
                          <a:spcPts val="1000"/>
                        </a:spcAft>
                      </a:pPr>
                      <a:r>
                        <a:rPr lang="en-US" sz="1000" b="1">
                          <a:latin typeface="Times New Roman"/>
                          <a:ea typeface="Calibri"/>
                          <a:cs typeface="Times New Roman"/>
                        </a:rPr>
                        <a:t>18.5 </a:t>
                      </a:r>
                      <a:endParaRPr lang="en-US" sz="1000">
                        <a:latin typeface="Calibri"/>
                        <a:ea typeface="Calibri"/>
                        <a:cs typeface="Times New Roman"/>
                      </a:endParaRPr>
                    </a:p>
                  </a:txBody>
                  <a:tcPr marL="12590" marR="12590" marT="12590" marB="12590" anchor="b">
                    <a:lnL>
                      <a:noFill/>
                    </a:lnL>
                    <a:lnR>
                      <a:noFill/>
                    </a:lnR>
                    <a:lnT>
                      <a:noFill/>
                    </a:lnT>
                    <a:lnB>
                      <a:noFill/>
                    </a:lnB>
                    <a:solidFill>
                      <a:srgbClr val="FFFFF7"/>
                    </a:solidFill>
                  </a:tcPr>
                </a:tc>
                <a:tc>
                  <a:txBody>
                    <a:bodyPr/>
                    <a:lstStyle/>
                    <a:p>
                      <a:pPr marL="0" marR="0">
                        <a:lnSpc>
                          <a:spcPct val="115000"/>
                        </a:lnSpc>
                        <a:spcBef>
                          <a:spcPts val="0"/>
                        </a:spcBef>
                        <a:spcAft>
                          <a:spcPts val="1000"/>
                        </a:spcAft>
                      </a:pPr>
                      <a:r>
                        <a:rPr lang="en-US" sz="1000" b="1">
                          <a:latin typeface="Times New Roman"/>
                          <a:ea typeface="Calibri"/>
                          <a:cs typeface="Times New Roman"/>
                        </a:rPr>
                        <a:t>16 </a:t>
                      </a:r>
                      <a:endParaRPr lang="en-US" sz="1000">
                        <a:latin typeface="Calibri"/>
                        <a:ea typeface="Calibri"/>
                        <a:cs typeface="Times New Roman"/>
                      </a:endParaRPr>
                    </a:p>
                  </a:txBody>
                  <a:tcPr marL="12590" marR="12590" marT="12590" marB="12590" anchor="b">
                    <a:lnL>
                      <a:noFill/>
                    </a:lnL>
                    <a:lnR>
                      <a:noFill/>
                    </a:lnR>
                    <a:lnT>
                      <a:noFill/>
                    </a:lnT>
                    <a:lnB>
                      <a:noFill/>
                    </a:lnB>
                    <a:solidFill>
                      <a:srgbClr val="FFFFF7"/>
                    </a:solidFill>
                  </a:tcPr>
                </a:tc>
              </a:tr>
              <a:tr h="1550656">
                <a:tc>
                  <a:txBody>
                    <a:bodyPr/>
                    <a:lstStyle/>
                    <a:p>
                      <a:pPr marL="0" marR="0">
                        <a:lnSpc>
                          <a:spcPct val="115000"/>
                        </a:lnSpc>
                        <a:spcBef>
                          <a:spcPts val="0"/>
                        </a:spcBef>
                        <a:spcAft>
                          <a:spcPts val="1000"/>
                        </a:spcAft>
                      </a:pPr>
                      <a:r>
                        <a:rPr lang="en-US" sz="1000" b="1">
                          <a:latin typeface="Times New Roman"/>
                          <a:ea typeface="Calibri"/>
                          <a:cs typeface="Times New Roman"/>
                        </a:rPr>
                        <a:t>Design/</a:t>
                      </a:r>
                      <a:endParaRPr lang="en-US" sz="1000">
                        <a:latin typeface="Calibri"/>
                        <a:ea typeface="Calibri"/>
                        <a:cs typeface="Times New Roman"/>
                      </a:endParaRPr>
                    </a:p>
                    <a:p>
                      <a:pPr marL="0" marR="0">
                        <a:lnSpc>
                          <a:spcPct val="115000"/>
                        </a:lnSpc>
                        <a:spcBef>
                          <a:spcPts val="0"/>
                        </a:spcBef>
                        <a:spcAft>
                          <a:spcPts val="1000"/>
                        </a:spcAft>
                      </a:pPr>
                      <a:r>
                        <a:rPr lang="en-US" sz="1000" b="1">
                          <a:latin typeface="Times New Roman"/>
                          <a:ea typeface="Calibri"/>
                          <a:cs typeface="Times New Roman"/>
                        </a:rPr>
                        <a:t>Composition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applies design principles (such as unity, contrast, balance, movement, direction, emphasis, and center of interest) with great skill.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applies design principles (such as unity, contrast, balance, movement, direction, emphasis, and center of interest) with fair skill.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tries to apply design principles (such as unity, contrast, balance, movement, direction, emphasis, and center of interest) but the overall result is not pleasing.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The student does not appear to be able to apply most design principles to his/her own work. </a:t>
                      </a:r>
                      <a:endParaRPr lang="en-US" sz="1000">
                        <a:latin typeface="Calibri"/>
                        <a:ea typeface="Calibri"/>
                        <a:cs typeface="Times New Roman"/>
                      </a:endParaRPr>
                    </a:p>
                  </a:txBody>
                  <a:tcPr marL="12590" marR="12590" marT="12590" marB="12590">
                    <a:lnL>
                      <a:noFill/>
                    </a:lnL>
                    <a:lnR>
                      <a:noFill/>
                    </a:lnR>
                    <a:lnT>
                      <a:noFill/>
                    </a:lnT>
                    <a:lnB>
                      <a:noFill/>
                    </a:lnB>
                  </a:tcPr>
                </a:tc>
              </a:tr>
              <a:tr h="1398889">
                <a:tc>
                  <a:txBody>
                    <a:bodyPr/>
                    <a:lstStyle/>
                    <a:p>
                      <a:pPr marL="0" marR="0">
                        <a:lnSpc>
                          <a:spcPct val="115000"/>
                        </a:lnSpc>
                        <a:spcBef>
                          <a:spcPts val="0"/>
                        </a:spcBef>
                        <a:spcAft>
                          <a:spcPts val="1000"/>
                        </a:spcAft>
                      </a:pPr>
                      <a:r>
                        <a:rPr lang="en-US" sz="1000" b="1">
                          <a:latin typeface="Times New Roman"/>
                          <a:ea typeface="Calibri"/>
                          <a:cs typeface="Times New Roman"/>
                        </a:rPr>
                        <a:t>Drawing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Drawing is expressive and detailed. Shapes, patterns, shading and/or texture are used to add interest to the painting. Student has great control and is able to experiment a little.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Drawing is expressive and somewhat detailed. Little use has been made of pattern, shading, or texture. Student has basics, but had not \"branched\" out.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Drawing has few details. It is primarily representational with very little use of pattern, shading or texture. Student needs to improve control.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The drawing lacks almost all detail OR it is unclear what the drawing is intended to be. Student needs to work on control. </a:t>
                      </a:r>
                      <a:endParaRPr lang="en-US" sz="1000">
                        <a:latin typeface="Calibri"/>
                        <a:ea typeface="Calibri"/>
                        <a:cs typeface="Times New Roman"/>
                      </a:endParaRPr>
                    </a:p>
                  </a:txBody>
                  <a:tcPr marL="12590" marR="12590" marT="12590" marB="12590">
                    <a:lnL>
                      <a:noFill/>
                    </a:lnL>
                    <a:lnR>
                      <a:noFill/>
                    </a:lnR>
                    <a:lnT>
                      <a:noFill/>
                    </a:lnT>
                    <a:lnB>
                      <a:noFill/>
                    </a:lnB>
                  </a:tcPr>
                </a:tc>
              </a:tr>
              <a:tr h="1247123">
                <a:tc>
                  <a:txBody>
                    <a:bodyPr/>
                    <a:lstStyle/>
                    <a:p>
                      <a:pPr marL="0" marR="0">
                        <a:lnSpc>
                          <a:spcPct val="115000"/>
                        </a:lnSpc>
                        <a:spcBef>
                          <a:spcPts val="0"/>
                        </a:spcBef>
                        <a:spcAft>
                          <a:spcPts val="1000"/>
                        </a:spcAft>
                      </a:pPr>
                      <a:r>
                        <a:rPr lang="en-US" sz="1000" b="1">
                          <a:latin typeface="Times New Roman"/>
                          <a:ea typeface="Calibri"/>
                          <a:cs typeface="Times New Roman"/>
                        </a:rPr>
                        <a:t>Creativity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has taken the topic being discussed and applied it in a way that is totally his/her own. The student\'s personality/voice comes through.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has taken the topic being studied and has used source material as a starting place. The student\'s personality comes through in parts of the painting.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has copied some painting from the source material. There is little evidence of creativity, but the student has done the assignment.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Student has not made much attempt to meet the requirements of the assignment. </a:t>
                      </a:r>
                      <a:endParaRPr lang="en-US" sz="1000">
                        <a:latin typeface="Calibri"/>
                        <a:ea typeface="Calibri"/>
                        <a:cs typeface="Times New Roman"/>
                      </a:endParaRPr>
                    </a:p>
                  </a:txBody>
                  <a:tcPr marL="12590" marR="12590" marT="12590" marB="12590">
                    <a:lnL>
                      <a:noFill/>
                    </a:lnL>
                    <a:lnR>
                      <a:noFill/>
                    </a:lnR>
                    <a:lnT>
                      <a:noFill/>
                    </a:lnT>
                    <a:lnB>
                      <a:noFill/>
                    </a:lnB>
                  </a:tcPr>
                </a:tc>
              </a:tr>
              <a:tr h="943591">
                <a:tc>
                  <a:txBody>
                    <a:bodyPr/>
                    <a:lstStyle/>
                    <a:p>
                      <a:pPr marL="0" marR="0">
                        <a:lnSpc>
                          <a:spcPct val="115000"/>
                        </a:lnSpc>
                        <a:spcBef>
                          <a:spcPts val="0"/>
                        </a:spcBef>
                        <a:spcAft>
                          <a:spcPts val="1000"/>
                        </a:spcAft>
                      </a:pPr>
                      <a:r>
                        <a:rPr lang="en-US" sz="1000" b="1">
                          <a:latin typeface="Times New Roman"/>
                          <a:ea typeface="Calibri"/>
                          <a:cs typeface="Times New Roman"/>
                        </a:rPr>
                        <a:t>Time/Effort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Class time was used wisely. Much time and effort went into the planning and design of the mask. It is clear the student worked at home as well as at school.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Class time was used wisely. Student could have put in more time and effort at home.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a:latin typeface="Times New Roman"/>
                          <a:ea typeface="Calibri"/>
                          <a:cs typeface="Times New Roman"/>
                        </a:rPr>
                        <a:t>Class time was not always used wisely, but student did do some additional work at home. </a:t>
                      </a:r>
                      <a:endParaRPr lang="en-US" sz="1000">
                        <a:latin typeface="Calibri"/>
                        <a:ea typeface="Calibri"/>
                        <a:cs typeface="Times New Roman"/>
                      </a:endParaRPr>
                    </a:p>
                  </a:txBody>
                  <a:tcPr marL="12590" marR="12590" marT="12590" marB="12590">
                    <a:lnL>
                      <a:noFill/>
                    </a:lnL>
                    <a:lnR>
                      <a:noFill/>
                    </a:lnR>
                    <a:lnT>
                      <a:noFill/>
                    </a:lnT>
                    <a:lnB>
                      <a:noFill/>
                    </a:lnB>
                  </a:tcPr>
                </a:tc>
                <a:tc>
                  <a:txBody>
                    <a:bodyPr/>
                    <a:lstStyle/>
                    <a:p>
                      <a:pPr marL="0" marR="0">
                        <a:lnSpc>
                          <a:spcPct val="115000"/>
                        </a:lnSpc>
                        <a:spcBef>
                          <a:spcPts val="0"/>
                        </a:spcBef>
                        <a:spcAft>
                          <a:spcPts val="1000"/>
                        </a:spcAft>
                      </a:pPr>
                      <a:r>
                        <a:rPr lang="en-US" sz="1000" dirty="0">
                          <a:latin typeface="Times New Roman"/>
                          <a:ea typeface="Calibri"/>
                          <a:cs typeface="Times New Roman"/>
                        </a:rPr>
                        <a:t>Class time was not used wisely and the student put in no additional effort. </a:t>
                      </a:r>
                      <a:endParaRPr lang="en-US" sz="1000" dirty="0">
                        <a:latin typeface="Calibri"/>
                        <a:ea typeface="Calibri"/>
                        <a:cs typeface="Times New Roman"/>
                      </a:endParaRPr>
                    </a:p>
                  </a:txBody>
                  <a:tcPr marL="12590" marR="12590" marT="12590" marB="12590">
                    <a:lnL>
                      <a:noFill/>
                    </a:lnL>
                    <a:lnR>
                      <a:noFill/>
                    </a:lnR>
                    <a:lnT>
                      <a:noFill/>
                    </a:lnT>
                    <a:lnB>
                      <a:noFill/>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Reflection Form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Turn your attention to the piece as a whole, observe it, and analyze it. Answer the following questions.</a:t>
            </a:r>
          </a:p>
          <a:p>
            <a:r>
              <a:rPr lang="en-US" dirty="0" smtClean="0"/>
              <a:t>1. Is the picture abstract or realistic? Explain.</a:t>
            </a:r>
          </a:p>
          <a:p>
            <a:r>
              <a:rPr lang="en-US" dirty="0" smtClean="0"/>
              <a:t>2. How are the details in the piece used to express its meaning?</a:t>
            </a:r>
          </a:p>
          <a:p>
            <a:r>
              <a:rPr lang="en-US" dirty="0" smtClean="0"/>
              <a:t>3. Describe the initial emotion you feel as you view this piece, and then list any adjectives that describe how you feel while looking at it.</a:t>
            </a:r>
          </a:p>
          <a:p>
            <a:r>
              <a:rPr lang="en-US" dirty="0" smtClean="0"/>
              <a:t>4. Take a closer look; divide the piece into four sections. Study each section intently and record any symbols that you might see. What do you think the symbols mean?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http://articles.latimes.com/2014/feb/23/business/la-fi-hiltzik-20140221 </a:t>
            </a:r>
            <a:br>
              <a:rPr lang="en-US" sz="2000" dirty="0" smtClean="0"/>
            </a:br>
            <a:endParaRPr lang="en-US" sz="2000" dirty="0"/>
          </a:p>
        </p:txBody>
      </p:sp>
      <p:pic>
        <p:nvPicPr>
          <p:cNvPr id="1026" name="Picture 2" descr="http://www.trbimg.com/img-530809bd/turbine/la-159044-mn-0604-spill-2-cmc-jpg-20140221/2048/2048x1369"/>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http://www.nola.com/environment/index.ssf/2015/05/5th_circuit_mexican_states_can.html</a:t>
            </a:r>
            <a:endParaRPr lang="en-US" sz="2400" dirty="0"/>
          </a:p>
        </p:txBody>
      </p:sp>
      <p:pic>
        <p:nvPicPr>
          <p:cNvPr id="27650" name="Picture 2" descr="http://imgick.nola.com/home/nola-media/width620/img/business_impact/photo/15511237-mmmain.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http://www.businessinsider.com/daniel-beltras-photos-of-the-2010-bp-oil-spill-2014-3</a:t>
            </a:r>
            <a:endParaRPr lang="en-US" sz="2800" dirty="0"/>
          </a:p>
        </p:txBody>
      </p:sp>
      <p:pic>
        <p:nvPicPr>
          <p:cNvPr id="28674" name="Picture 2" descr="http://static2.businessinsider.com/image/5346c6ececad04dd5555604a-1200/beltra20100506oilspill1024jpg.jpg"/>
          <p:cNvPicPr>
            <a:picLocks noChangeAspect="1" noChangeArrowheads="1"/>
          </p:cNvPicPr>
          <p:nvPr/>
        </p:nvPicPr>
        <p:blipFill>
          <a:blip r:embed="rId2" cstate="print"/>
          <a:srcRect/>
          <a:stretch>
            <a:fillRect/>
          </a:stretch>
        </p:blipFill>
        <p:spPr bwMode="auto">
          <a:xfrm>
            <a:off x="0" y="1447801"/>
            <a:ext cx="9144000" cy="541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http://blogs.kcrw.com/whichwayla/2013/04/photographing-the-bp-oil-spill</a:t>
            </a:r>
            <a:endParaRPr lang="en-US" sz="2800" dirty="0"/>
          </a:p>
        </p:txBody>
      </p:sp>
      <p:pic>
        <p:nvPicPr>
          <p:cNvPr id="29698" name="Picture 2" descr="http://blogs.kcrw.com/whichwayla/wp-content/uploads/2013/04/Oil-Spill-01-For-EXIT_1-1024x682.jpg"/>
          <p:cNvPicPr>
            <a:picLocks noChangeAspect="1" noChangeArrowheads="1"/>
          </p:cNvPicPr>
          <p:nvPr/>
        </p:nvPicPr>
        <p:blipFill>
          <a:blip r:embed="rId2" cstate="print"/>
          <a:srcRect/>
          <a:stretch>
            <a:fillRect/>
          </a:stretch>
        </p:blipFill>
        <p:spPr bwMode="auto">
          <a:xfrm>
            <a:off x="0" y="1427007"/>
            <a:ext cx="9144000" cy="54309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http://www.nola.com/news/gulf-oil-spill/index.ssf/2010/12/gulf_residents_businesses_say.html</a:t>
            </a:r>
            <a:endParaRPr lang="en-US" sz="2400" dirty="0"/>
          </a:p>
        </p:txBody>
      </p:sp>
      <p:pic>
        <p:nvPicPr>
          <p:cNvPr id="30722" name="Picture 2" descr="http://media.nola.com/2010_gulf_oil_spill/photo/oil-spill-crossesjpg-daa699c6bdfab59e.jpg"/>
          <p:cNvPicPr>
            <a:picLocks noChangeAspect="1" noChangeArrowheads="1"/>
          </p:cNvPicPr>
          <p:nvPr/>
        </p:nvPicPr>
        <p:blipFill>
          <a:blip r:embed="rId2" cstate="print"/>
          <a:srcRect/>
          <a:stretch>
            <a:fillRect/>
          </a:stretch>
        </p:blipFill>
        <p:spPr bwMode="auto">
          <a:xfrm>
            <a:off x="0" y="1371600"/>
            <a:ext cx="9144000" cy="55341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http://coastalcare.org/tag/gulf-oil-spill/page/6/</a:t>
            </a:r>
            <a:endParaRPr lang="en-US" sz="2800" dirty="0"/>
          </a:p>
        </p:txBody>
      </p:sp>
      <p:pic>
        <p:nvPicPr>
          <p:cNvPr id="31746" name="Picture 2" descr="http://coastalcare.org/wp-content/uploads/2012/10/bp-oil-spill-turtle.jpg"/>
          <p:cNvPicPr>
            <a:picLocks noChangeAspect="1" noChangeArrowheads="1"/>
          </p:cNvPicPr>
          <p:nvPr/>
        </p:nvPicPr>
        <p:blipFill>
          <a:blip r:embed="rId2" cstate="print"/>
          <a:srcRect/>
          <a:stretch>
            <a:fillRect/>
          </a:stretch>
        </p:blipFill>
        <p:spPr bwMode="auto">
          <a:xfrm>
            <a:off x="0" y="1447800"/>
            <a:ext cx="9144000" cy="54169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TotalTime>
  <Words>725</Words>
  <Application>Microsoft Office PowerPoint</Application>
  <PresentationFormat>On-screen Show (4:3)</PresentationFormat>
  <Paragraphs>54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The BP Oil Spill and its aftermath, explored through art. </vt:lpstr>
      <vt:lpstr>The task…..</vt:lpstr>
      <vt:lpstr>Art Reflection Form</vt:lpstr>
      <vt:lpstr>http://articles.latimes.com/2014/feb/23/business/la-fi-hiltzik-20140221  </vt:lpstr>
      <vt:lpstr>http://www.nola.com/environment/index.ssf/2015/05/5th_circuit_mexican_states_can.html</vt:lpstr>
      <vt:lpstr>http://www.businessinsider.com/daniel-beltras-photos-of-the-2010-bp-oil-spill-2014-3</vt:lpstr>
      <vt:lpstr>http://blogs.kcrw.com/whichwayla/2013/04/photographing-the-bp-oil-spill</vt:lpstr>
      <vt:lpstr>http://www.nola.com/news/gulf-oil-spill/index.ssf/2010/12/gulf_residents_businesses_say.html</vt:lpstr>
      <vt:lpstr>http://coastalcare.org/tag/gulf-oil-spill/page/6/</vt:lpstr>
      <vt:lpstr>http://spirittrainchronicles.com/2013/02/</vt:lpstr>
      <vt:lpstr>http://www.latimes.com/entertainment/movies/moviesnow/la-et-mn-bp-oil-spill-movies-20140820-story.html</vt:lpstr>
      <vt:lpstr>http://www.fcmlaw.com/blog/file-a-bp-oil-spill-claim-before-the-deadline/</vt:lpstr>
      <vt:lpstr>http://www.theguardian.com/environment/2013/oct/15/bp-oil-spill-halliburton-manager-guilty-destroying-evidence</vt:lpstr>
      <vt:lpstr>http://dailybail.com/home/report-gulf-oil-spill-was-much-worse-than-bp-admitted.html</vt:lpstr>
      <vt:lpstr>http://www.livescience.com/23126-bacteria-sucked-up-200-000-tons-of-oil-after-bp-spill.html</vt:lpstr>
      <vt:lpstr>http://www.treehugger.com/slideshows/ocean-conservation/daniel-beltras-amazing-photos-see-the-bp-oil-spill-like-never-before/page/10/</vt:lpstr>
      <vt:lpstr>https://www.pinterest.com/pin/11610911509343824/</vt:lpstr>
      <vt:lpstr>https://www.pinterest.com/pin/117515871497971907/</vt:lpstr>
      <vt:lpstr>Recreate your own painting</vt:lpstr>
      <vt:lpstr>Rubric for painting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BP Oil Spill and its aftermath, explored through art.</dc:title>
  <dc:creator>laptoplibrary1</dc:creator>
  <cp:lastModifiedBy>Heather Judkins</cp:lastModifiedBy>
  <cp:revision>3</cp:revision>
  <dcterms:created xsi:type="dcterms:W3CDTF">2015-11-03T00:40:34Z</dcterms:created>
  <dcterms:modified xsi:type="dcterms:W3CDTF">2015-11-16T14:55:06Z</dcterms:modified>
</cp:coreProperties>
</file>